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4630400" cy="8229600"/>
  <p:notesSz cx="8229600" cy="14630400"/>
  <p:embeddedFontLst>
    <p:embeddedFont>
      <p:font typeface="Instrument Sans Medium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4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47" autoAdjust="0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g>
</file>

<file path=ppt/media/image13.jpeg>
</file>

<file path=ppt/media/image14.png>
</file>

<file path=ppt/media/image2.png>
</file>

<file path=ppt/media/image3.jp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0931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0" y="845644"/>
            <a:ext cx="904978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ct val="150000"/>
              </a:lnSpc>
              <a:buNone/>
            </a:pPr>
            <a:r>
              <a:rPr lang="fa-IR" sz="2400" b="1" dirty="0">
                <a:solidFill>
                  <a:schemeClr val="bg1"/>
                </a:solidFill>
              </a:rPr>
              <a:t>مقدمه</a:t>
            </a:r>
            <a:endParaRPr lang="en-US" sz="2400" b="1" dirty="0">
              <a:solidFill>
                <a:schemeClr val="bg1"/>
              </a:solidFill>
            </a:endParaRPr>
          </a:p>
          <a:p>
            <a:pPr marL="0" indent="0" algn="r" rtl="1">
              <a:lnSpc>
                <a:spcPct val="15000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با گسترش فناوری، بدافزارها و ویروسهای کامپیوتری به یکی از بزرگترین تهدیدات امنیتی و حریم خصوصی تبدیل شدهاند. این برنامههای مخرب با هدف آسیب رساندن، سرقت اطلاعات یا کنترل سیستم ها طراحی میشوند و به صورت روزافزون پیشرفته تر و پیچیده تر میشوند. برای درک بهتر این تهدیدات و روشهای مقابله با آنها، بررسی دقیق تاریخچه، انواع، و راههای پیشگیری ضروری است.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3"/>
          <p:cNvSpPr/>
          <p:nvPr/>
        </p:nvSpPr>
        <p:spPr>
          <a:xfrm>
            <a:off x="176093" y="7754919"/>
            <a:ext cx="218789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fa-IR" sz="2400" b="1" dirty="0">
                <a:solidFill>
                  <a:schemeClr val="bg1"/>
                </a:solidFill>
              </a:rPr>
              <a:t>مهدی کلیدری و سجاد سالاری چنار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FB22F6-867A-643E-066F-ADF7F6C09242}"/>
              </a:ext>
            </a:extLst>
          </p:cNvPr>
          <p:cNvSpPr txBox="1"/>
          <p:nvPr/>
        </p:nvSpPr>
        <p:spPr>
          <a:xfrm>
            <a:off x="-302682" y="24768"/>
            <a:ext cx="865289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بدافزارها</a:t>
            </a:r>
            <a:r>
              <a:rPr lang="en-US" sz="2800" dirty="0">
                <a:solidFill>
                  <a:schemeClr val="bg1"/>
                </a:solidFill>
              </a:rPr>
              <a:t> و </a:t>
            </a:r>
            <a:r>
              <a:rPr lang="en-US" sz="2800" dirty="0" err="1">
                <a:solidFill>
                  <a:schemeClr val="bg1"/>
                </a:solidFill>
              </a:rPr>
              <a:t>ویروسهای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کامپیوتری</a:t>
            </a:r>
            <a:r>
              <a:rPr lang="en-US" sz="2800" dirty="0">
                <a:solidFill>
                  <a:schemeClr val="bg1"/>
                </a:solidFill>
              </a:rPr>
              <a:t>: </a:t>
            </a:r>
            <a:r>
              <a:rPr lang="en-US" sz="2800" dirty="0" err="1">
                <a:solidFill>
                  <a:schemeClr val="bg1"/>
                </a:solidFill>
              </a:rPr>
              <a:t>تهدیدات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پنهان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دنیای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دیجیتال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8B2AC2-3B79-CE04-C260-EE05260DBBF2}"/>
              </a:ext>
            </a:extLst>
          </p:cNvPr>
          <p:cNvSpPr txBox="1"/>
          <p:nvPr/>
        </p:nvSpPr>
        <p:spPr>
          <a:xfrm>
            <a:off x="0" y="3565331"/>
            <a:ext cx="9144000" cy="290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fa-IR" sz="2400" b="1" dirty="0">
                <a:solidFill>
                  <a:schemeClr val="bg1"/>
                </a:solidFill>
              </a:rPr>
              <a:t>تاریخچه بدافزارها و ویروسها</a:t>
            </a:r>
            <a:endParaRPr lang="en-US" sz="2400" b="1" dirty="0">
              <a:solidFill>
                <a:schemeClr val="bg1"/>
              </a:solidFill>
            </a:endParaRPr>
          </a:p>
          <a:p>
            <a:pPr algn="r" rtl="1">
              <a:lnSpc>
                <a:spcPct val="150000"/>
              </a:lnSpc>
            </a:pPr>
            <a:r>
              <a:rPr lang="fa-IR" sz="2000" dirty="0">
                <a:solidFill>
                  <a:schemeClr val="bg1"/>
                </a:solidFill>
              </a:rPr>
              <a:t>تاریخچه بدافزارها و ویروس های کامپیوتری به دهه های 1970 و 1980 برمیگردد. اولین ویروس کامپیوتری به نام «</a:t>
            </a:r>
            <a:r>
              <a:rPr lang="en-US" sz="2000" dirty="0">
                <a:solidFill>
                  <a:schemeClr val="bg1"/>
                </a:solidFill>
              </a:rPr>
              <a:t>Creeper» </a:t>
            </a:r>
            <a:r>
              <a:rPr lang="fa-IR" sz="2000" dirty="0">
                <a:solidFill>
                  <a:schemeClr val="bg1"/>
                </a:solidFill>
              </a:rPr>
              <a:t>توسط رابرت توماس در سال 1971 نوشته شد که فقط به شکل آزمایشی و برای ارزیابی نحوه تکثیر برنامه ها در شبکهها ایجاد شد. در دهه های بعد، انگیزههای اقتصادی، جاسوسی و خرابکاری به ظهور نسل جدیدی از بدافزارها انجامید. با رشد اینترنت در دهه 90، بدافزارها به یک ابزار قدرتمند برای جرایم سایبری تبدیل شدند و همچنان به تکامل خود ادامه دادند.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2626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102909" y="5689852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7517722" y="56941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fa-IR" sz="2200" b="1" dirty="0">
                <a:solidFill>
                  <a:schemeClr val="bg1"/>
                </a:solidFill>
              </a:rPr>
              <a:t>) ویروس ها </a:t>
            </a:r>
            <a:r>
              <a:rPr lang="en-US" sz="2200" b="1" dirty="0">
                <a:solidFill>
                  <a:schemeClr val="bg1"/>
                </a:solidFill>
              </a:rPr>
              <a:t>Viruses)</a:t>
            </a:r>
          </a:p>
        </p:txBody>
      </p:sp>
      <p:sp>
        <p:nvSpPr>
          <p:cNvPr id="6" name="Text 3"/>
          <p:cNvSpPr/>
          <p:nvPr/>
        </p:nvSpPr>
        <p:spPr>
          <a:xfrm>
            <a:off x="7329723" y="6161875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ویروس ها به فایل ها یا برنامه های سالم متصل شده و با اجرای آنها به دیگر قسمت های سیستم نیز گسترش پیدا میکنند. این نوع بدافزار به سرعت در کل سیستم تکثیر میشود.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10984956" y="759105"/>
            <a:ext cx="3664863" cy="2269771"/>
          </a:xfrm>
          <a:prstGeom prst="roundRect">
            <a:avLst>
              <a:gd name="adj" fmla="val 1420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11399769" y="7818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fa-IR" sz="2200" b="1" dirty="0">
                <a:solidFill>
                  <a:schemeClr val="bg1"/>
                </a:solidFill>
              </a:rPr>
              <a:t>)کرم ها </a:t>
            </a:r>
            <a:r>
              <a:rPr lang="en-US" sz="2200" b="1" dirty="0">
                <a:solidFill>
                  <a:schemeClr val="bg1"/>
                </a:solidFill>
              </a:rPr>
              <a:t>Worms)</a:t>
            </a:r>
          </a:p>
        </p:txBody>
      </p:sp>
      <p:sp>
        <p:nvSpPr>
          <p:cNvPr id="9" name="Text 6"/>
          <p:cNvSpPr/>
          <p:nvPr/>
        </p:nvSpPr>
        <p:spPr>
          <a:xfrm>
            <a:off x="11211770" y="1341837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کرم ها برخلاف ویروس ها نیازی به فایل میزبان ندارند و به تنهایی از طریق شبکه ها و اینترنت به دیگر سیستم ها منتقل میشوند.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3389963" y="3413288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3804775" y="3413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fa-IR" sz="2000" b="1" dirty="0">
                <a:solidFill>
                  <a:schemeClr val="bg1"/>
                </a:solidFill>
              </a:rPr>
              <a:t>) تروجان ها </a:t>
            </a:r>
            <a:r>
              <a:rPr lang="en-US" sz="2000" b="1" dirty="0">
                <a:solidFill>
                  <a:schemeClr val="bg1"/>
                </a:solidFill>
              </a:rPr>
              <a:t>Trojan Horses)</a:t>
            </a:r>
          </a:p>
        </p:txBody>
      </p:sp>
      <p:sp>
        <p:nvSpPr>
          <p:cNvPr id="12" name="Text 9"/>
          <p:cNvSpPr/>
          <p:nvPr/>
        </p:nvSpPr>
        <p:spPr>
          <a:xfrm>
            <a:off x="3616774" y="3817267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تروجان ها به شکل برنامه های مفید و معتبر ظاهر میشوند، اما در واقع کدهای مخربی دارند که به سیستم آسیب میزنند.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Shape 10"/>
          <p:cNvSpPr/>
          <p:nvPr/>
        </p:nvSpPr>
        <p:spPr>
          <a:xfrm>
            <a:off x="10965537" y="3422503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11380349" y="3422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fa-IR" sz="2000" b="1" dirty="0">
                <a:solidFill>
                  <a:schemeClr val="bg1"/>
                </a:solidFill>
              </a:rPr>
              <a:t>) باجافزارها </a:t>
            </a:r>
            <a:r>
              <a:rPr lang="en-US" sz="2000" b="1" dirty="0">
                <a:solidFill>
                  <a:schemeClr val="bg1"/>
                </a:solidFill>
              </a:rPr>
              <a:t>Ransomware)</a:t>
            </a:r>
          </a:p>
        </p:txBody>
      </p:sp>
      <p:sp>
        <p:nvSpPr>
          <p:cNvPr id="15" name="Text 12"/>
          <p:cNvSpPr/>
          <p:nvPr/>
        </p:nvSpPr>
        <p:spPr>
          <a:xfrm>
            <a:off x="11192348" y="3894526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یکی از خطرناکترین بدافزارها که اطلاعات شخصی را رمزگذاری کرده و برای بازگردانی آنها درخواست باج میکند.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4065C8-C5CF-BC23-6DC5-DD44F6CF5905}"/>
              </a:ext>
            </a:extLst>
          </p:cNvPr>
          <p:cNvSpPr txBox="1"/>
          <p:nvPr/>
        </p:nvSpPr>
        <p:spPr>
          <a:xfrm>
            <a:off x="5256596" y="129942"/>
            <a:ext cx="34380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انواع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بدافزارها</a:t>
            </a:r>
            <a:r>
              <a:rPr lang="en-US" sz="2800" dirty="0">
                <a:solidFill>
                  <a:schemeClr val="bg1"/>
                </a:solidFill>
              </a:rPr>
              <a:t> و </a:t>
            </a:r>
            <a:r>
              <a:rPr lang="en-US" sz="2800" dirty="0" err="1">
                <a:solidFill>
                  <a:schemeClr val="bg1"/>
                </a:solidFill>
              </a:rPr>
              <a:t>ویروس</a:t>
            </a:r>
            <a:r>
              <a:rPr lang="fa-IR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ها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0" name="Shape 7">
            <a:extLst>
              <a:ext uri="{FF2B5EF4-FFF2-40B4-BE49-F238E27FC236}">
                <a16:creationId xmlns:a16="http://schemas.microsoft.com/office/drawing/2014/main" id="{94C92E4D-0254-B49B-88FB-D89C9FCD7121}"/>
              </a:ext>
            </a:extLst>
          </p:cNvPr>
          <p:cNvSpPr/>
          <p:nvPr/>
        </p:nvSpPr>
        <p:spPr>
          <a:xfrm>
            <a:off x="3403615" y="808458"/>
            <a:ext cx="3664863" cy="2260295"/>
          </a:xfrm>
          <a:prstGeom prst="roundRect">
            <a:avLst>
              <a:gd name="adj" fmla="val 1674"/>
            </a:avLst>
          </a:prstGeom>
          <a:solidFill>
            <a:srgbClr val="434348"/>
          </a:solidFill>
          <a:ln/>
        </p:spPr>
        <p:txBody>
          <a:bodyPr/>
          <a:lstStyle/>
          <a:p>
            <a:pPr algn="ctr"/>
            <a:r>
              <a:rPr lang="fa-IR" sz="2000" b="1" dirty="0">
                <a:solidFill>
                  <a:schemeClr val="bg1"/>
                </a:solidFill>
              </a:rPr>
              <a:t>)جاسوس افزارها </a:t>
            </a:r>
            <a:r>
              <a:rPr lang="en-US" sz="2000" b="1" dirty="0">
                <a:solidFill>
                  <a:schemeClr val="bg1"/>
                </a:solidFill>
              </a:rPr>
              <a:t>Spyware)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0542DC-6171-69C8-1339-5117DDA98468}"/>
              </a:ext>
            </a:extLst>
          </p:cNvPr>
          <p:cNvSpPr txBox="1"/>
          <p:nvPr/>
        </p:nvSpPr>
        <p:spPr>
          <a:xfrm>
            <a:off x="3274793" y="1162207"/>
            <a:ext cx="3664859" cy="1889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en-US" sz="2000" dirty="0" err="1">
                <a:solidFill>
                  <a:schemeClr val="bg1"/>
                </a:solidFill>
              </a:rPr>
              <a:t>این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نوع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بدافزار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به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صورت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مخفیانه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اطلاعات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کاربران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را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بدون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اطلاع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آنها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جمع</a:t>
            </a:r>
            <a:r>
              <a:rPr lang="fa-IR" sz="2000" dirty="0">
                <a:solidFill>
                  <a:schemeClr val="bg1"/>
                </a:solidFill>
              </a:rPr>
              <a:t>ا</a:t>
            </a:r>
            <a:r>
              <a:rPr lang="en-US" sz="2000" dirty="0" err="1">
                <a:solidFill>
                  <a:schemeClr val="bg1"/>
                </a:solidFill>
              </a:rPr>
              <a:t>وری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میکند</a:t>
            </a:r>
            <a:r>
              <a:rPr lang="en-US" sz="2000" dirty="0">
                <a:solidFill>
                  <a:schemeClr val="bg1"/>
                </a:solidFill>
              </a:rPr>
              <a:t> و </a:t>
            </a:r>
            <a:r>
              <a:rPr lang="en-US" sz="2000" dirty="0" err="1">
                <a:solidFill>
                  <a:schemeClr val="bg1"/>
                </a:solidFill>
              </a:rPr>
              <a:t>به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افراد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یا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سازمان</a:t>
            </a:r>
            <a:r>
              <a:rPr lang="fa-IR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های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مخرب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ارسال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میکند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718E1D5-8682-0592-1082-076067677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301" y="5711072"/>
            <a:ext cx="3878606" cy="235577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F997AF1-1108-F68C-D734-2758D6B600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2909" y="798669"/>
            <a:ext cx="3882046" cy="226977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2D0272F-CB9B-4ED5-A0C1-C500914876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16349"/>
            <a:ext cx="3438046" cy="226029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EB511DF-2855-4B31-9C65-97C0BE33F6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419847"/>
            <a:ext cx="3438046" cy="203275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06D0473-8131-FA9A-7EE4-062E0DA6AA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2909" y="3403397"/>
            <a:ext cx="3871165" cy="207331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41F71C2B-C866-F10F-3448-92E39F294670}"/>
              </a:ext>
            </a:extLst>
          </p:cNvPr>
          <p:cNvSpPr/>
          <p:nvPr/>
        </p:nvSpPr>
        <p:spPr>
          <a:xfrm>
            <a:off x="12530667" y="7413251"/>
            <a:ext cx="2099733" cy="816349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2">
            <a:extLst>
              <a:ext uri="{FF2B5EF4-FFF2-40B4-BE49-F238E27FC236}">
                <a16:creationId xmlns:a16="http://schemas.microsoft.com/office/drawing/2014/main" id="{E7175459-7C1C-841A-F60C-F38B01EBD109}"/>
              </a:ext>
            </a:extLst>
          </p:cNvPr>
          <p:cNvSpPr/>
          <p:nvPr/>
        </p:nvSpPr>
        <p:spPr>
          <a:xfrm>
            <a:off x="7861834" y="701645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78800" y="11025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fa-IR" sz="4450" b="1" dirty="0">
                <a:solidFill>
                  <a:schemeClr val="bg1"/>
                </a:solidFill>
              </a:rPr>
              <a:t>راههای شناخت و جلوگیری از بدافزارها</a:t>
            </a:r>
            <a:endParaRPr lang="en-US" sz="4450" b="1" dirty="0">
              <a:solidFill>
                <a:schemeClr val="bg1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8803176" y="1611740"/>
            <a:ext cx="45719" cy="5659867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5" name="Shape 2"/>
          <p:cNvSpPr/>
          <p:nvPr/>
        </p:nvSpPr>
        <p:spPr>
          <a:xfrm>
            <a:off x="7808446" y="178031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6" name="Shape 3"/>
          <p:cNvSpPr/>
          <p:nvPr/>
        </p:nvSpPr>
        <p:spPr>
          <a:xfrm>
            <a:off x="8563266" y="15451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7" name="Text 4"/>
          <p:cNvSpPr/>
          <p:nvPr/>
        </p:nvSpPr>
        <p:spPr>
          <a:xfrm>
            <a:off x="8752219" y="1630168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4700760" y="16031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750"/>
              </a:lnSpc>
              <a:buNone/>
            </a:pPr>
            <a:r>
              <a:rPr lang="fa-IR" sz="2200" b="1" dirty="0">
                <a:solidFill>
                  <a:schemeClr val="bg1"/>
                </a:solidFill>
              </a:rPr>
              <a:t> نرم افزارهای آنتی</a:t>
            </a:r>
            <a:r>
              <a:rPr lang="en-US" sz="2200" b="1" dirty="0">
                <a:solidFill>
                  <a:schemeClr val="bg1"/>
                </a:solidFill>
              </a:rPr>
              <a:t> </a:t>
            </a:r>
            <a:r>
              <a:rPr lang="fa-IR" sz="2200" b="1" dirty="0">
                <a:solidFill>
                  <a:schemeClr val="bg1"/>
                </a:solidFill>
              </a:rPr>
              <a:t>ویروس معتبر: </a:t>
            </a:r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2633514" y="2044166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این نرم افزارها به طور مداوم سیستم را اسکن کرده و هرگونه تهدید بدافزاری را شناسایی و حذف میکنند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7808446" y="3716028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11" name="Shape 8"/>
          <p:cNvSpPr/>
          <p:nvPr/>
        </p:nvSpPr>
        <p:spPr>
          <a:xfrm>
            <a:off x="8563266" y="34418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2" name="Text 9"/>
          <p:cNvSpPr/>
          <p:nvPr/>
        </p:nvSpPr>
        <p:spPr>
          <a:xfrm>
            <a:off x="8724596" y="3526834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3764392" y="35036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750"/>
              </a:lnSpc>
              <a:buNone/>
            </a:pPr>
            <a:r>
              <a:rPr lang="fa-IR" sz="2200" b="1" dirty="0">
                <a:solidFill>
                  <a:schemeClr val="bg1"/>
                </a:solidFill>
              </a:rPr>
              <a:t>بروزرسانی منظم سیستم عامل و برنامه ها:</a:t>
            </a:r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2633514" y="4022310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نرم افزارهای بهروز دارای وصله های امنیتی هستند که آسیب پذیری ها را رفع میکنند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Shape 12"/>
          <p:cNvSpPr/>
          <p:nvPr/>
        </p:nvSpPr>
        <p:spPr>
          <a:xfrm>
            <a:off x="7825409" y="559629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16" name="Shape 13"/>
          <p:cNvSpPr/>
          <p:nvPr/>
        </p:nvSpPr>
        <p:spPr>
          <a:xfrm>
            <a:off x="8563266" y="533848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8" name="Text 15"/>
          <p:cNvSpPr/>
          <p:nvPr/>
        </p:nvSpPr>
        <p:spPr>
          <a:xfrm>
            <a:off x="2111990" y="54011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2750"/>
              </a:lnSpc>
              <a:buNone/>
            </a:pPr>
            <a:r>
              <a:rPr lang="fa-IR" sz="2200" b="1" dirty="0">
                <a:solidFill>
                  <a:schemeClr val="bg1"/>
                </a:solidFill>
              </a:rPr>
              <a:t>مراقبت در کلیک کردن روی لینک</a:t>
            </a:r>
            <a:r>
              <a:rPr lang="en-US" sz="2200" b="1" dirty="0">
                <a:solidFill>
                  <a:schemeClr val="bg1"/>
                </a:solidFill>
              </a:rPr>
              <a:t> </a:t>
            </a:r>
            <a:r>
              <a:rPr lang="fa-IR" sz="2200" b="1" dirty="0">
                <a:solidFill>
                  <a:schemeClr val="bg1"/>
                </a:solidFill>
              </a:rPr>
              <a:t>ها و پیوست های مشکوک:</a:t>
            </a:r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19" name="Text 16"/>
          <p:cNvSpPr/>
          <p:nvPr/>
        </p:nvSpPr>
        <p:spPr>
          <a:xfrm>
            <a:off x="2689279" y="5867510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لینک های مشکوک و پیوست های ناشناس یکی از راههای اصلی انتشار بدافزارها هستند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5A6A37-FD84-EBC0-EB7A-5AD30EC03062}"/>
              </a:ext>
            </a:extLst>
          </p:cNvPr>
          <p:cNvSpPr txBox="1"/>
          <p:nvPr/>
        </p:nvSpPr>
        <p:spPr>
          <a:xfrm>
            <a:off x="270933" y="875616"/>
            <a:ext cx="86532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000" dirty="0" err="1">
                <a:solidFill>
                  <a:schemeClr val="bg1"/>
                </a:solidFill>
              </a:rPr>
              <a:t>برای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مقابله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با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تهدیدات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بدافزارها</a:t>
            </a:r>
            <a:r>
              <a:rPr lang="en-US" sz="2000" dirty="0">
                <a:solidFill>
                  <a:schemeClr val="bg1"/>
                </a:solidFill>
              </a:rPr>
              <a:t>، </a:t>
            </a:r>
            <a:r>
              <a:rPr lang="en-US" sz="2000" dirty="0" err="1">
                <a:solidFill>
                  <a:schemeClr val="bg1"/>
                </a:solidFill>
              </a:rPr>
              <a:t>آگاهی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از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راه</a:t>
            </a:r>
            <a:r>
              <a:rPr lang="fa-IR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های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پیشگیری</a:t>
            </a:r>
            <a:r>
              <a:rPr lang="en-US" sz="2000" dirty="0">
                <a:solidFill>
                  <a:schemeClr val="bg1"/>
                </a:solidFill>
              </a:rPr>
              <a:t> و </a:t>
            </a:r>
            <a:r>
              <a:rPr lang="en-US" sz="2000" dirty="0" err="1">
                <a:solidFill>
                  <a:schemeClr val="bg1"/>
                </a:solidFill>
              </a:rPr>
              <a:t>رعایت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اصول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امنیتی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ضروری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است</a:t>
            </a:r>
            <a:r>
              <a:rPr lang="fa-IR" sz="2000" dirty="0">
                <a:solidFill>
                  <a:schemeClr val="bg1"/>
                </a:solidFill>
              </a:rPr>
              <a:t>: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2" name="Shape 13">
            <a:extLst>
              <a:ext uri="{FF2B5EF4-FFF2-40B4-BE49-F238E27FC236}">
                <a16:creationId xmlns:a16="http://schemas.microsoft.com/office/drawing/2014/main" id="{54EFFDA3-62EC-5C53-3765-834129166D52}"/>
              </a:ext>
            </a:extLst>
          </p:cNvPr>
          <p:cNvSpPr/>
          <p:nvPr/>
        </p:nvSpPr>
        <p:spPr>
          <a:xfrm>
            <a:off x="8581549" y="676130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C47B3D-D61D-14A6-E844-FAA5DF6F65D6}"/>
              </a:ext>
            </a:extLst>
          </p:cNvPr>
          <p:cNvSpPr txBox="1"/>
          <p:nvPr/>
        </p:nvSpPr>
        <p:spPr>
          <a:xfrm>
            <a:off x="1340424" y="6724499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dirty="0" err="1">
                <a:solidFill>
                  <a:schemeClr val="bg1"/>
                </a:solidFill>
              </a:rPr>
              <a:t>آگاهی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حملات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فیشینگ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اقدامات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احتیاطی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برابر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آنها</a:t>
            </a:r>
            <a:r>
              <a:rPr lang="fa-IR" sz="2400" dirty="0">
                <a:solidFill>
                  <a:schemeClr val="bg1"/>
                </a:solidFill>
              </a:rPr>
              <a:t>: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AE3BBB-A96E-46E5-43CF-F1077B101163}"/>
              </a:ext>
            </a:extLst>
          </p:cNvPr>
          <p:cNvSpPr txBox="1"/>
          <p:nvPr/>
        </p:nvSpPr>
        <p:spPr>
          <a:xfrm>
            <a:off x="1192129" y="7258774"/>
            <a:ext cx="7315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000" dirty="0" err="1">
                <a:solidFill>
                  <a:schemeClr val="bg1"/>
                </a:solidFill>
              </a:rPr>
              <a:t>حملات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فیشینگ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از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روش</a:t>
            </a:r>
            <a:r>
              <a:rPr lang="fa-IR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های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رایج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حملات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سایبری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هستند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که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هدف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آنها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به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سرقت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بردن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اطلاعات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کاربر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است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8" name="Text 14">
            <a:extLst>
              <a:ext uri="{FF2B5EF4-FFF2-40B4-BE49-F238E27FC236}">
                <a16:creationId xmlns:a16="http://schemas.microsoft.com/office/drawing/2014/main" id="{6763C796-C185-11F6-047E-353898CA77D3}"/>
              </a:ext>
            </a:extLst>
          </p:cNvPr>
          <p:cNvSpPr/>
          <p:nvPr/>
        </p:nvSpPr>
        <p:spPr>
          <a:xfrm>
            <a:off x="8720190" y="5446574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4"/>
          <p:cNvSpPr/>
          <p:nvPr/>
        </p:nvSpPr>
        <p:spPr>
          <a:xfrm>
            <a:off x="8722096" y="6839283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fa-IR" sz="2650" dirty="0">
                <a:solidFill>
                  <a:srgbClr val="C7CDD6"/>
                </a:solidFill>
                <a:latin typeface="Instrument Sans Medium" pitchFamily="34" charset="0"/>
              </a:rPr>
              <a:t>4</a:t>
            </a:r>
            <a:endParaRPr lang="en-US" sz="26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92D0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92D0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70C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70C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7030A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7030A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77301" y="84243"/>
            <a:ext cx="6776442" cy="624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900"/>
              </a:lnSpc>
              <a:buNone/>
            </a:pPr>
            <a:r>
              <a:rPr lang="fa-IR" sz="3900" dirty="0">
                <a:solidFill>
                  <a:schemeClr val="bg1"/>
                </a:solidFill>
              </a:rPr>
              <a:t>برخی از معروفترین ویروسها و بدافزارهای تاریخ</a:t>
            </a:r>
            <a:endParaRPr lang="en-US" sz="3900" dirty="0">
              <a:solidFill>
                <a:schemeClr val="bg1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8879390" y="1095073"/>
            <a:ext cx="22860" cy="5848945"/>
          </a:xfrm>
          <a:prstGeom prst="roundRect">
            <a:avLst>
              <a:gd name="adj" fmla="val 131229"/>
            </a:avLst>
          </a:prstGeom>
          <a:solidFill>
            <a:srgbClr val="5C5C61"/>
          </a:solidFill>
          <a:ln/>
        </p:spPr>
      </p:sp>
      <p:sp>
        <p:nvSpPr>
          <p:cNvPr id="5" name="Shape 2"/>
          <p:cNvSpPr/>
          <p:nvPr/>
        </p:nvSpPr>
        <p:spPr>
          <a:xfrm>
            <a:off x="8121584" y="1239623"/>
            <a:ext cx="699968" cy="22860"/>
          </a:xfrm>
          <a:prstGeom prst="roundRect">
            <a:avLst>
              <a:gd name="adj" fmla="val 131229"/>
            </a:avLst>
          </a:prstGeom>
          <a:solidFill>
            <a:srgbClr val="5C5C61"/>
          </a:solidFill>
          <a:ln/>
        </p:spPr>
      </p:sp>
      <p:sp>
        <p:nvSpPr>
          <p:cNvPr id="6" name="Shape 3"/>
          <p:cNvSpPr/>
          <p:nvPr/>
        </p:nvSpPr>
        <p:spPr>
          <a:xfrm>
            <a:off x="8643019" y="1014655"/>
            <a:ext cx="449937" cy="449937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7" name="Text 4"/>
          <p:cNvSpPr/>
          <p:nvPr/>
        </p:nvSpPr>
        <p:spPr>
          <a:xfrm>
            <a:off x="8798217" y="1089604"/>
            <a:ext cx="116681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5581892" y="1072275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b="1" dirty="0">
                <a:solidFill>
                  <a:schemeClr val="bg1"/>
                </a:solidFill>
              </a:rPr>
              <a:t>:Melissa Virus (1999)</a:t>
            </a:r>
          </a:p>
        </p:txBody>
      </p:sp>
      <p:sp>
        <p:nvSpPr>
          <p:cNvPr id="9" name="Text 6"/>
          <p:cNvSpPr/>
          <p:nvPr/>
        </p:nvSpPr>
        <p:spPr>
          <a:xfrm>
            <a:off x="2432601" y="1539482"/>
            <a:ext cx="6344245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 یکی از اولین ویروسهایی بود که از طریق ایمیل منتشر شد و به سرعت در سراسر جهان گسترش یافت.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8144416" y="3187167"/>
            <a:ext cx="699968" cy="22860"/>
          </a:xfrm>
          <a:prstGeom prst="roundRect">
            <a:avLst>
              <a:gd name="adj" fmla="val 131229"/>
            </a:avLst>
          </a:prstGeom>
          <a:solidFill>
            <a:srgbClr val="5C5C61"/>
          </a:solidFill>
          <a:ln/>
        </p:spPr>
      </p:sp>
      <p:sp>
        <p:nvSpPr>
          <p:cNvPr id="11" name="Shape 8"/>
          <p:cNvSpPr/>
          <p:nvPr/>
        </p:nvSpPr>
        <p:spPr>
          <a:xfrm>
            <a:off x="8631985" y="2958540"/>
            <a:ext cx="449937" cy="449937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2" name="Text 9"/>
          <p:cNvSpPr/>
          <p:nvPr/>
        </p:nvSpPr>
        <p:spPr>
          <a:xfrm>
            <a:off x="8774265" y="3031942"/>
            <a:ext cx="165259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5627077" y="3031942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2000" b="1" dirty="0">
                <a:solidFill>
                  <a:schemeClr val="bg1"/>
                </a:solidFill>
              </a:rPr>
              <a:t>:ILOVEYOU (2000)</a:t>
            </a:r>
          </a:p>
        </p:txBody>
      </p:sp>
      <p:sp>
        <p:nvSpPr>
          <p:cNvPr id="14" name="Text 11"/>
          <p:cNvSpPr/>
          <p:nvPr/>
        </p:nvSpPr>
        <p:spPr>
          <a:xfrm>
            <a:off x="2495289" y="3568068"/>
            <a:ext cx="6344245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ویروسی که به عنوان نامهای عاشقانه ظاهر شد و باعث آسیبهای گستردهای در سطح جهانی شد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Shape 12"/>
          <p:cNvSpPr/>
          <p:nvPr/>
        </p:nvSpPr>
        <p:spPr>
          <a:xfrm>
            <a:off x="8158977" y="4906985"/>
            <a:ext cx="699968" cy="22860"/>
          </a:xfrm>
          <a:prstGeom prst="roundRect">
            <a:avLst>
              <a:gd name="adj" fmla="val 131229"/>
            </a:avLst>
          </a:prstGeom>
          <a:solidFill>
            <a:srgbClr val="5C5C61"/>
          </a:solidFill>
          <a:ln/>
        </p:spPr>
      </p:sp>
      <p:sp>
        <p:nvSpPr>
          <p:cNvPr id="16" name="Shape 13"/>
          <p:cNvSpPr/>
          <p:nvPr/>
        </p:nvSpPr>
        <p:spPr>
          <a:xfrm>
            <a:off x="8654422" y="4712252"/>
            <a:ext cx="449937" cy="449937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7" name="Text 14"/>
          <p:cNvSpPr/>
          <p:nvPr/>
        </p:nvSpPr>
        <p:spPr>
          <a:xfrm>
            <a:off x="8792831" y="4803047"/>
            <a:ext cx="173117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5623512" y="4750715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2000" b="1" dirty="0">
                <a:solidFill>
                  <a:schemeClr val="bg1"/>
                </a:solidFill>
              </a:rPr>
              <a:t>:WannaCry Ransomware (2017)</a:t>
            </a:r>
          </a:p>
        </p:txBody>
      </p:sp>
      <p:sp>
        <p:nvSpPr>
          <p:cNvPr id="19" name="Text 16"/>
          <p:cNvSpPr/>
          <p:nvPr/>
        </p:nvSpPr>
        <p:spPr>
          <a:xfrm>
            <a:off x="2514700" y="5253329"/>
            <a:ext cx="6344245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این باج افزار از آسیب پذیری های ویندوز استفاده کرده و میلیونها سیستم را در سراسر جهان آلوده کرد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0" name="Shape 17"/>
          <p:cNvSpPr/>
          <p:nvPr/>
        </p:nvSpPr>
        <p:spPr>
          <a:xfrm>
            <a:off x="8144416" y="6707879"/>
            <a:ext cx="699968" cy="22860"/>
          </a:xfrm>
          <a:prstGeom prst="roundRect">
            <a:avLst>
              <a:gd name="adj" fmla="val 131229"/>
            </a:avLst>
          </a:prstGeom>
          <a:solidFill>
            <a:srgbClr val="5C5C61"/>
          </a:solidFill>
          <a:ln/>
        </p:spPr>
      </p:sp>
      <p:sp>
        <p:nvSpPr>
          <p:cNvPr id="21" name="Shape 18"/>
          <p:cNvSpPr/>
          <p:nvPr/>
        </p:nvSpPr>
        <p:spPr>
          <a:xfrm>
            <a:off x="8614565" y="6516518"/>
            <a:ext cx="449937" cy="449937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22" name="Text 19"/>
          <p:cNvSpPr/>
          <p:nvPr/>
        </p:nvSpPr>
        <p:spPr>
          <a:xfrm>
            <a:off x="8748392" y="6591408"/>
            <a:ext cx="182166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5630474" y="6563039"/>
            <a:ext cx="249983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2000" b="1" dirty="0">
                <a:solidFill>
                  <a:schemeClr val="bg1"/>
                </a:solidFill>
              </a:rPr>
              <a:t>:Stuxnet (2010)</a:t>
            </a:r>
          </a:p>
        </p:txBody>
      </p:sp>
      <p:sp>
        <p:nvSpPr>
          <p:cNvPr id="24" name="Text 21"/>
          <p:cNvSpPr/>
          <p:nvPr/>
        </p:nvSpPr>
        <p:spPr>
          <a:xfrm>
            <a:off x="2270320" y="7018245"/>
            <a:ext cx="6344245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500"/>
              </a:lnSpc>
              <a:buNone/>
            </a:pPr>
            <a:r>
              <a:rPr lang="fa-IR" sz="2000" dirty="0">
                <a:solidFill>
                  <a:schemeClr val="bg1"/>
                </a:solidFill>
              </a:rPr>
              <a:t>یک ویروس پیچیده که با هدف حمله به تأسیسات صنعتی و هستهای طراحی شده بود و نشاندهنده خطرات جنگهای سایبری بود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56191" y="-106067"/>
            <a:ext cx="28352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2400" b="1" dirty="0">
                <a:solidFill>
                  <a:schemeClr val="bg1"/>
                </a:solidFill>
              </a:rPr>
              <a:t>Creeper (1971)</a:t>
            </a:r>
          </a:p>
        </p:txBody>
      </p:sp>
      <p:sp>
        <p:nvSpPr>
          <p:cNvPr id="4" name="Text 2"/>
          <p:cNvSpPr/>
          <p:nvPr/>
        </p:nvSpPr>
        <p:spPr>
          <a:xfrm>
            <a:off x="2581275" y="1156301"/>
            <a:ext cx="11945898" cy="1189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fa-IR" sz="2400" dirty="0">
                <a:solidFill>
                  <a:schemeClr val="bg1"/>
                </a:solidFill>
              </a:rPr>
              <a:t>اولین ویروس شناخته شده در دنیای رایانه بود. این ویروس توسط رابرت توماس، مهندس شرکت </a:t>
            </a:r>
            <a:r>
              <a:rPr lang="en-US" sz="2400" dirty="0">
                <a:solidFill>
                  <a:schemeClr val="bg1"/>
                </a:solidFill>
              </a:rPr>
              <a:t>BBN Technologies، </a:t>
            </a:r>
            <a:r>
              <a:rPr lang="fa-IR" sz="2400" dirty="0">
                <a:solidFill>
                  <a:schemeClr val="bg1"/>
                </a:solidFill>
              </a:rPr>
              <a:t>برای آزمایش مفهوم برنامه هایی که میتوانند به صورت مستقل در شبکه حرکت کنند، ایجاد شد. هدف</a:t>
            </a:r>
            <a:r>
              <a:rPr lang="en-US" sz="2400" dirty="0">
                <a:solidFill>
                  <a:schemeClr val="bg1"/>
                </a:solidFill>
              </a:rPr>
              <a:t>Creeper </a:t>
            </a:r>
            <a:r>
              <a:rPr lang="fa-IR" sz="2400" dirty="0">
                <a:solidFill>
                  <a:schemeClr val="bg1"/>
                </a:solidFill>
              </a:rPr>
              <a:t> صرفاً علمی بود و هیچ آسیب جدی به سیستم ها وارد نمیکرد؛ این ویروس پیام "</a:t>
            </a:r>
            <a:r>
              <a:rPr lang="en-US" sz="2400" dirty="0">
                <a:solidFill>
                  <a:schemeClr val="bg1"/>
                </a:solidFill>
              </a:rPr>
              <a:t>I’m the creeper, catch me if you can!" </a:t>
            </a:r>
            <a:r>
              <a:rPr lang="fa-IR" sz="2400" dirty="0">
                <a:solidFill>
                  <a:schemeClr val="bg1"/>
                </a:solidFill>
              </a:rPr>
              <a:t>را نمایش میداد.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CCAA45-ECC0-5BFF-A0D6-D73B16450D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27" y="128290"/>
            <a:ext cx="2581275" cy="1771650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249CC039-242A-6674-4CE5-8A324F6A8C77}"/>
              </a:ext>
            </a:extLst>
          </p:cNvPr>
          <p:cNvSpPr/>
          <p:nvPr/>
        </p:nvSpPr>
        <p:spPr>
          <a:xfrm>
            <a:off x="6256192" y="2538439"/>
            <a:ext cx="28352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2400" b="1" dirty="0">
                <a:solidFill>
                  <a:schemeClr val="bg1"/>
                </a:solidFill>
              </a:rPr>
              <a:t>Elk Cloner (1982)</a:t>
            </a:r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B335C34C-6869-09BB-CA0C-C21C3D3DB1CC}"/>
              </a:ext>
            </a:extLst>
          </p:cNvPr>
          <p:cNvSpPr/>
          <p:nvPr/>
        </p:nvSpPr>
        <p:spPr>
          <a:xfrm>
            <a:off x="2684501" y="3247218"/>
            <a:ext cx="11842671" cy="1189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850"/>
              </a:lnSpc>
              <a:buNone/>
            </a:pPr>
            <a:r>
              <a:rPr lang="fa-IR" sz="2400" b="1" dirty="0">
                <a:solidFill>
                  <a:schemeClr val="bg1"/>
                </a:solidFill>
              </a:rPr>
              <a:t>سازنده: ریچارد اسکرنتا </a:t>
            </a:r>
          </a:p>
          <a:p>
            <a:pPr marL="0" indent="0" algn="r" rtl="1">
              <a:lnSpc>
                <a:spcPts val="2850"/>
              </a:lnSpc>
              <a:buNone/>
            </a:pPr>
            <a:r>
              <a:rPr lang="fa-IR" sz="2400" dirty="0">
                <a:solidFill>
                  <a:schemeClr val="bg1"/>
                </a:solidFill>
              </a:rPr>
              <a:t>اولین ویروسی بود که در دنیای واقعی به صورت گسترده پخش شد و کامپیوترهای </a:t>
            </a:r>
            <a:r>
              <a:rPr lang="en-US" sz="2400" dirty="0">
                <a:solidFill>
                  <a:schemeClr val="bg1"/>
                </a:solidFill>
              </a:rPr>
              <a:t>Apple II </a:t>
            </a:r>
            <a:r>
              <a:rPr lang="fa-IR" sz="2400" dirty="0">
                <a:solidFill>
                  <a:schemeClr val="bg1"/>
                </a:solidFill>
              </a:rPr>
              <a:t> را آلوده کرد. این ویروس توسط ریچارد اسکرنتا، یک نوجوان 15 ساله آمریکایی، نوشته شد و هدف اصلی آن صرفاً نمایش توانایی های اسکرنتا در برنامه نویسی بود. ویروس</a:t>
            </a:r>
            <a:r>
              <a:rPr lang="en-US" sz="2400" dirty="0">
                <a:solidFill>
                  <a:schemeClr val="bg1"/>
                </a:solidFill>
              </a:rPr>
              <a:t>Elk Cloner </a:t>
            </a:r>
            <a:r>
              <a:rPr lang="fa-IR" sz="2400" dirty="0">
                <a:solidFill>
                  <a:schemeClr val="bg1"/>
                </a:solidFill>
              </a:rPr>
              <a:t> باعث شد کاربران کامپیوترهای آلوده پیام های تصادفی ببینند، اما به داده ها یا سیستم ها آسیبی نمیزد.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84D565-CD83-C2E8-8D41-0CE1D01D859A}"/>
              </a:ext>
            </a:extLst>
          </p:cNvPr>
          <p:cNvSpPr txBox="1"/>
          <p:nvPr/>
        </p:nvSpPr>
        <p:spPr>
          <a:xfrm>
            <a:off x="7272866" y="551966"/>
            <a:ext cx="73998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سازنده</a:t>
            </a:r>
            <a:r>
              <a:rPr lang="en-US" sz="2400" b="1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رابرت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توماس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1C96E60-2BE7-DC80-08E2-C3C175F91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01" y="3208965"/>
            <a:ext cx="2676525" cy="170497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D1C0EA1-6BBD-A05E-9C35-408E8BDCAD29}"/>
              </a:ext>
            </a:extLst>
          </p:cNvPr>
          <p:cNvSpPr txBox="1"/>
          <p:nvPr/>
        </p:nvSpPr>
        <p:spPr>
          <a:xfrm>
            <a:off x="3995042" y="4953872"/>
            <a:ext cx="73575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Brain (1986)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FCC5E7-2425-8D4A-D3BC-F2FD12E7F7D9}"/>
              </a:ext>
            </a:extLst>
          </p:cNvPr>
          <p:cNvSpPr txBox="1"/>
          <p:nvPr/>
        </p:nvSpPr>
        <p:spPr>
          <a:xfrm>
            <a:off x="7272866" y="5545160"/>
            <a:ext cx="73575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400" b="1" dirty="0">
                <a:solidFill>
                  <a:schemeClr val="bg1"/>
                </a:solidFill>
              </a:rPr>
              <a:t>سازندگان: برادران باسیت (عمجد و الفاروق علوی) از پاکستان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04802B-2C1F-7ECD-0B39-2CFB19A3566C}"/>
              </a:ext>
            </a:extLst>
          </p:cNvPr>
          <p:cNvSpPr txBox="1"/>
          <p:nvPr/>
        </p:nvSpPr>
        <p:spPr>
          <a:xfrm>
            <a:off x="3264950" y="6015640"/>
            <a:ext cx="113654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Brain </a:t>
            </a:r>
            <a:r>
              <a:rPr lang="en-US" sz="2400" dirty="0" err="1">
                <a:solidFill>
                  <a:schemeClr val="bg1"/>
                </a:solidFill>
              </a:rPr>
              <a:t>اولین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PC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شمار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میرود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توسط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دو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پاکستانی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ایجاد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بیشتر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حفاظت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حقوق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کپیرایت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مجازات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افرادی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نسخههای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غیرقانونی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نرمافزارها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استفاده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میکردند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طراحی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با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حال</a:t>
            </a:r>
            <a:r>
              <a:rPr lang="en-US" sz="2400" dirty="0">
                <a:solidFill>
                  <a:schemeClr val="bg1"/>
                </a:solidFill>
              </a:rPr>
              <a:t>، Brain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طور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ناخواسته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باعث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گسترش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کامپیوتری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سراسر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جهان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4BE714D-03F1-9F93-7C32-E15ADE53B8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01" y="5673518"/>
            <a:ext cx="3264951" cy="182597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7548D5C-B9D9-1658-D574-140C6FB59C7B}"/>
              </a:ext>
            </a:extLst>
          </p:cNvPr>
          <p:cNvSpPr/>
          <p:nvPr/>
        </p:nvSpPr>
        <p:spPr>
          <a:xfrm>
            <a:off x="12700000" y="7448693"/>
            <a:ext cx="1930399" cy="780907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7030A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7030A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70C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70C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0182A07C-170F-34FB-6298-E67075903DF0}"/>
              </a:ext>
            </a:extLst>
          </p:cNvPr>
          <p:cNvSpPr txBox="1"/>
          <p:nvPr/>
        </p:nvSpPr>
        <p:spPr>
          <a:xfrm>
            <a:off x="3657600" y="27031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Morris Worm (1988)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6991024-0B78-3CE7-0608-8E4BC1F9B6E2}"/>
              </a:ext>
            </a:extLst>
          </p:cNvPr>
          <p:cNvSpPr txBox="1"/>
          <p:nvPr/>
        </p:nvSpPr>
        <p:spPr>
          <a:xfrm>
            <a:off x="7285565" y="653534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سازنده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رابرت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تی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موریس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4D193B-A218-A8F9-3853-1055EF957E19}"/>
              </a:ext>
            </a:extLst>
          </p:cNvPr>
          <p:cNvSpPr txBox="1"/>
          <p:nvPr/>
        </p:nvSpPr>
        <p:spPr>
          <a:xfrm>
            <a:off x="2675467" y="1115199"/>
            <a:ext cx="1195493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کرم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موریس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اولین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کامپیوتری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اینترنت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نفوذ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یکی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اولین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حملات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سایبری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گسترده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وجود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آورد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رابرت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موریس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دانشجوی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دانشگاه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کرنل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اندازه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گیری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مقیاس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ابعاد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اینترنت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طراحی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اما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دلیل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خطا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بیش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گسترش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یافت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هزاران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کامپیوتر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آلوده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حادثه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باعث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رابرت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موریس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اولین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فردی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باشد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اتهام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سوءاستفاده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کامپیوتر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محکوم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D27C965-E7DC-F4D8-3AFD-D27667A43BD1}"/>
              </a:ext>
            </a:extLst>
          </p:cNvPr>
          <p:cNvSpPr txBox="1"/>
          <p:nvPr/>
        </p:nvSpPr>
        <p:spPr>
          <a:xfrm>
            <a:off x="3683000" y="2849697"/>
            <a:ext cx="736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CIH (</a:t>
            </a:r>
            <a:r>
              <a:rPr lang="en-US" sz="2400" b="1" dirty="0" err="1">
                <a:solidFill>
                  <a:schemeClr val="bg1"/>
                </a:solidFill>
              </a:rPr>
              <a:t>چرنوبیل</a:t>
            </a:r>
            <a:r>
              <a:rPr lang="en-US" sz="2400" b="1" dirty="0">
                <a:solidFill>
                  <a:schemeClr val="bg1"/>
                </a:solidFill>
              </a:rPr>
              <a:t>) (1998)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B210CC-4DA3-24AF-801D-573F7637DF81}"/>
              </a:ext>
            </a:extLst>
          </p:cNvPr>
          <p:cNvSpPr txBox="1"/>
          <p:nvPr/>
        </p:nvSpPr>
        <p:spPr>
          <a:xfrm>
            <a:off x="7234765" y="3368578"/>
            <a:ext cx="736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 err="1">
                <a:solidFill>
                  <a:schemeClr val="bg1"/>
                </a:solidFill>
              </a:rPr>
              <a:t>سازنده</a:t>
            </a:r>
            <a:r>
              <a:rPr lang="en-US" sz="2400" b="1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چن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اینگ-هاو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از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تایوان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3B1E6B8-BA0B-CD41-CEC9-99559F9EFD0C}"/>
              </a:ext>
            </a:extLst>
          </p:cNvPr>
          <p:cNvSpPr txBox="1"/>
          <p:nvPr/>
        </p:nvSpPr>
        <p:spPr>
          <a:xfrm>
            <a:off x="728133" y="3830243"/>
            <a:ext cx="139276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CIH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"</a:t>
            </a:r>
            <a:r>
              <a:rPr lang="en-US" sz="2400" dirty="0" err="1">
                <a:solidFill>
                  <a:schemeClr val="bg1"/>
                </a:solidFill>
              </a:rPr>
              <a:t>چرنوبیل</a:t>
            </a:r>
            <a:r>
              <a:rPr lang="en-US" sz="2400" dirty="0">
                <a:solidFill>
                  <a:schemeClr val="bg1"/>
                </a:solidFill>
              </a:rPr>
              <a:t>" </a:t>
            </a:r>
            <a:r>
              <a:rPr lang="en-US" sz="2400" dirty="0" err="1">
                <a:solidFill>
                  <a:schemeClr val="bg1"/>
                </a:solidFill>
              </a:rPr>
              <a:t>معروف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یکی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مخربترین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دهه</a:t>
            </a:r>
            <a:r>
              <a:rPr lang="en-US" sz="2400" dirty="0">
                <a:solidFill>
                  <a:schemeClr val="bg1"/>
                </a:solidFill>
              </a:rPr>
              <a:t> 90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توسط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چن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اینگ-هاو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دانشجوی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تایوانی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ساخته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توانست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سیستمهای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آلوده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گونهای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خراب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کند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حتی</a:t>
            </a:r>
            <a:r>
              <a:rPr lang="en-US" sz="2400" dirty="0">
                <a:solidFill>
                  <a:schemeClr val="bg1"/>
                </a:solidFill>
              </a:rPr>
              <a:t> BIOS </a:t>
            </a:r>
            <a:r>
              <a:rPr lang="en-US" sz="2400" dirty="0" err="1">
                <a:solidFill>
                  <a:schemeClr val="bg1"/>
                </a:solidFill>
              </a:rPr>
              <a:t>سیستمها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نیز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آسیب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ببیند</a:t>
            </a:r>
            <a:r>
              <a:rPr lang="en-US" sz="2400" dirty="0">
                <a:solidFill>
                  <a:schemeClr val="bg1"/>
                </a:solidFill>
              </a:rPr>
              <a:t>. CIH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طور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تصادفی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باعث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رفتن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دادهها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آسیب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سختافزاری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3333C37-6374-C1B2-57A6-1E3E96FA1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" y="55605"/>
            <a:ext cx="2675467" cy="239324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57A2B084-9F1C-8DFA-E619-DDCE3F42F2E7}"/>
              </a:ext>
            </a:extLst>
          </p:cNvPr>
          <p:cNvSpPr txBox="1"/>
          <p:nvPr/>
        </p:nvSpPr>
        <p:spPr>
          <a:xfrm>
            <a:off x="1540933" y="5211636"/>
            <a:ext cx="73829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>
                <a:solidFill>
                  <a:schemeClr val="bg1"/>
                </a:solidFill>
              </a:rPr>
              <a:t>Melissa Virus (1999)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EDFA634-1764-16E5-7D6B-F266876528F7}"/>
              </a:ext>
            </a:extLst>
          </p:cNvPr>
          <p:cNvSpPr txBox="1"/>
          <p:nvPr/>
        </p:nvSpPr>
        <p:spPr>
          <a:xfrm>
            <a:off x="7217833" y="5714291"/>
            <a:ext cx="73829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 err="1">
                <a:solidFill>
                  <a:schemeClr val="bg1"/>
                </a:solidFill>
              </a:rPr>
              <a:t>سازنده</a:t>
            </a:r>
            <a:r>
              <a:rPr lang="en-US" sz="2400" b="1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دیوید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لی</a:t>
            </a:r>
            <a:r>
              <a:rPr lang="en-US" sz="2400" b="1" dirty="0">
                <a:solidFill>
                  <a:schemeClr val="bg1"/>
                </a:solidFill>
              </a:rPr>
              <a:t>. </a:t>
            </a:r>
            <a:r>
              <a:rPr lang="en-US" sz="2400" b="1" dirty="0" err="1">
                <a:solidFill>
                  <a:schemeClr val="bg1"/>
                </a:solidFill>
              </a:rPr>
              <a:t>اسمیت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AC36EF5-5A41-1927-D3F2-F0180B1C5836}"/>
              </a:ext>
            </a:extLst>
          </p:cNvPr>
          <p:cNvSpPr txBox="1"/>
          <p:nvPr/>
        </p:nvSpPr>
        <p:spPr>
          <a:xfrm>
            <a:off x="57150" y="6259510"/>
            <a:ext cx="146113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Melissa </a:t>
            </a:r>
            <a:r>
              <a:rPr lang="en-US" sz="2400" dirty="0" err="1">
                <a:solidFill>
                  <a:schemeClr val="bg1"/>
                </a:solidFill>
              </a:rPr>
              <a:t>یکی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اولین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ویروسهایی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طریق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ایمیل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گسترش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یافت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سیستمهای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بسیاری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آلوده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دیوید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لی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اسمیت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نام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رقصنده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استریپکلاب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نامگذاری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اصلی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آلوده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فایلهای</a:t>
            </a:r>
            <a:r>
              <a:rPr lang="en-US" sz="2400" dirty="0">
                <a:solidFill>
                  <a:schemeClr val="bg1"/>
                </a:solidFill>
              </a:rPr>
              <a:t> Microsoft Word و </a:t>
            </a:r>
            <a:r>
              <a:rPr lang="en-US" sz="2400" dirty="0" err="1">
                <a:solidFill>
                  <a:schemeClr val="bg1"/>
                </a:solidFill>
              </a:rPr>
              <a:t>گسترش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خود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طریق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لیست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ایمیلهای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قربانیان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8240F2B-A303-F3EB-C5FA-71ED05EAF01E}"/>
              </a:ext>
            </a:extLst>
          </p:cNvPr>
          <p:cNvSpPr/>
          <p:nvPr/>
        </p:nvSpPr>
        <p:spPr>
          <a:xfrm>
            <a:off x="12530667" y="7636933"/>
            <a:ext cx="2070098" cy="592667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92D0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92D0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0AFC7A8-752C-1E35-EAEF-873D56FE4E46}"/>
              </a:ext>
            </a:extLst>
          </p:cNvPr>
          <p:cNvSpPr txBox="1"/>
          <p:nvPr/>
        </p:nvSpPr>
        <p:spPr>
          <a:xfrm>
            <a:off x="3657600" y="0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ILOVEYOU (2000)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4131F5-1962-B01A-887B-67DEC1F925CA}"/>
              </a:ext>
            </a:extLst>
          </p:cNvPr>
          <p:cNvSpPr txBox="1"/>
          <p:nvPr/>
        </p:nvSpPr>
        <p:spPr>
          <a:xfrm>
            <a:off x="7315200" y="476197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 err="1">
                <a:solidFill>
                  <a:schemeClr val="bg1"/>
                </a:solidFill>
              </a:rPr>
              <a:t>سازندگان</a:t>
            </a:r>
            <a:r>
              <a:rPr lang="en-US" sz="2400" b="1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اونل</a:t>
            </a:r>
            <a:r>
              <a:rPr lang="en-US" sz="2400" b="1" dirty="0">
                <a:solidFill>
                  <a:schemeClr val="bg1"/>
                </a:solidFill>
              </a:rPr>
              <a:t> د </a:t>
            </a:r>
            <a:r>
              <a:rPr lang="en-US" sz="2400" b="1" dirty="0" err="1">
                <a:solidFill>
                  <a:schemeClr val="bg1"/>
                </a:solidFill>
              </a:rPr>
              <a:t>گوزمان</a:t>
            </a:r>
            <a:r>
              <a:rPr lang="en-US" sz="2400" b="1" dirty="0">
                <a:solidFill>
                  <a:schemeClr val="bg1"/>
                </a:solidFill>
              </a:rPr>
              <a:t> و </a:t>
            </a:r>
            <a:r>
              <a:rPr lang="en-US" sz="2400" b="1" dirty="0" err="1">
                <a:solidFill>
                  <a:schemeClr val="bg1"/>
                </a:solidFill>
              </a:rPr>
              <a:t>ریچارد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بون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C5C268-1030-5E5F-BE10-F6A3862BBA82}"/>
              </a:ext>
            </a:extLst>
          </p:cNvPr>
          <p:cNvSpPr txBox="1"/>
          <p:nvPr/>
        </p:nvSpPr>
        <p:spPr>
          <a:xfrm>
            <a:off x="0" y="952394"/>
            <a:ext cx="14630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ILOVEYOU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"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عشق</a:t>
            </a:r>
            <a:r>
              <a:rPr lang="en-US" sz="2400" dirty="0">
                <a:solidFill>
                  <a:schemeClr val="bg1"/>
                </a:solidFill>
              </a:rPr>
              <a:t>" 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نیز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معروف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طریق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ایمیل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منتشر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سرعت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سراسر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جهان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گسترش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یافت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توسط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دو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فیلیپینی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نامهای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اونل</a:t>
            </a:r>
            <a:r>
              <a:rPr lang="en-US" sz="2400" dirty="0">
                <a:solidFill>
                  <a:schemeClr val="bg1"/>
                </a:solidFill>
              </a:rPr>
              <a:t> د </a:t>
            </a:r>
            <a:r>
              <a:rPr lang="en-US" sz="2400" dirty="0" err="1">
                <a:solidFill>
                  <a:schemeClr val="bg1"/>
                </a:solidFill>
              </a:rPr>
              <a:t>گوزمان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ریچارد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ساخته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آلوده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فایلهای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کاربران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سرقت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اطلاعات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شخصی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مخربترین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تاریخ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تبدیل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خسارتهای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زیادی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آورد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3A08367-7CDF-5CEC-1714-8426768BBAEC}"/>
              </a:ext>
            </a:extLst>
          </p:cNvPr>
          <p:cNvSpPr txBox="1"/>
          <p:nvPr/>
        </p:nvSpPr>
        <p:spPr>
          <a:xfrm>
            <a:off x="3606800" y="2682835"/>
            <a:ext cx="736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b="1" dirty="0" err="1">
                <a:solidFill>
                  <a:schemeClr val="bg1"/>
                </a:solidFill>
              </a:rPr>
              <a:t>Mydoom</a:t>
            </a:r>
            <a:r>
              <a:rPr lang="en-US" sz="2400" b="1" dirty="0">
                <a:solidFill>
                  <a:schemeClr val="bg1"/>
                </a:solidFill>
              </a:rPr>
              <a:t> (2004)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23C7CFA-B381-14D7-BF81-7C9C79DBCA71}"/>
              </a:ext>
            </a:extLst>
          </p:cNvPr>
          <p:cNvSpPr txBox="1"/>
          <p:nvPr/>
        </p:nvSpPr>
        <p:spPr>
          <a:xfrm>
            <a:off x="7239000" y="3091299"/>
            <a:ext cx="736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 err="1">
                <a:solidFill>
                  <a:schemeClr val="bg1"/>
                </a:solidFill>
              </a:rPr>
              <a:t>سازنده</a:t>
            </a:r>
            <a:r>
              <a:rPr lang="en-US" sz="2400" b="1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ناشناخته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4FC39D-6679-20A8-21DD-206829D995E9}"/>
              </a:ext>
            </a:extLst>
          </p:cNvPr>
          <p:cNvSpPr txBox="1"/>
          <p:nvPr/>
        </p:nvSpPr>
        <p:spPr>
          <a:xfrm>
            <a:off x="-25400" y="3646271"/>
            <a:ext cx="14630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Mydoom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سریعترین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گسترش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یافته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تاریخ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سیستم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زیادی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آلوده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Mydoom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ارسال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اسپم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گسترده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حملات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دیداس</a:t>
            </a:r>
            <a:r>
              <a:rPr lang="en-US" sz="2400" dirty="0">
                <a:solidFill>
                  <a:schemeClr val="bg1"/>
                </a:solidFill>
              </a:rPr>
              <a:t> (DDoS)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وبسایت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مشخص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همچنان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سازنده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ناشناخته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باقی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مانده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0AA5D32-46DB-E18C-44FC-1E80142D6853}"/>
              </a:ext>
            </a:extLst>
          </p:cNvPr>
          <p:cNvSpPr txBox="1"/>
          <p:nvPr/>
        </p:nvSpPr>
        <p:spPr>
          <a:xfrm>
            <a:off x="3683000" y="5230043"/>
            <a:ext cx="736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Stuxnet (2010)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D2253CA-7C9B-3203-D4DF-D9F7B79CA3E0}"/>
              </a:ext>
            </a:extLst>
          </p:cNvPr>
          <p:cNvSpPr txBox="1"/>
          <p:nvPr/>
        </p:nvSpPr>
        <p:spPr>
          <a:xfrm>
            <a:off x="7264400" y="5691708"/>
            <a:ext cx="736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 err="1">
                <a:solidFill>
                  <a:schemeClr val="bg1"/>
                </a:solidFill>
              </a:rPr>
              <a:t>سازندگان</a:t>
            </a:r>
            <a:r>
              <a:rPr lang="en-US" sz="2400" b="1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احتمالاً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سازمانهای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امنیتی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ایالات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متحده</a:t>
            </a:r>
            <a:r>
              <a:rPr lang="en-US" sz="2400" b="1" dirty="0">
                <a:solidFill>
                  <a:schemeClr val="bg1"/>
                </a:solidFill>
              </a:rPr>
              <a:t> و </a:t>
            </a:r>
            <a:r>
              <a:rPr lang="en-US" sz="2400" b="1" dirty="0" err="1">
                <a:solidFill>
                  <a:schemeClr val="bg1"/>
                </a:solidFill>
              </a:rPr>
              <a:t>اسرائیل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A53BEE2-19A8-113F-663F-BC036043BB73}"/>
              </a:ext>
            </a:extLst>
          </p:cNvPr>
          <p:cNvSpPr txBox="1"/>
          <p:nvPr/>
        </p:nvSpPr>
        <p:spPr>
          <a:xfrm>
            <a:off x="0" y="6213734"/>
            <a:ext cx="14630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Stuxnet </a:t>
            </a:r>
            <a:r>
              <a:rPr lang="en-US" sz="2400" dirty="0" err="1">
                <a:solidFill>
                  <a:schemeClr val="bg1"/>
                </a:solidFill>
              </a:rPr>
              <a:t>یک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بسیار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پیچیده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پیشرفته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طور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خاص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حمله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تأسیسات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هستهای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ایران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طراحی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احتمالاً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توسط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سازمانهای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امنیتی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آمریکا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اسرائیل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توسعه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داده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باعث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آسیب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سانتریفیوژهای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غنیسازی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اورانیوم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ایران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</a:t>
            </a:r>
            <a:r>
              <a:rPr lang="en-US" sz="2400" dirty="0">
                <a:solidFill>
                  <a:schemeClr val="bg1"/>
                </a:solidFill>
              </a:rPr>
              <a:t>. Stuxnet </a:t>
            </a:r>
            <a:r>
              <a:rPr lang="en-US" sz="2400" dirty="0" err="1">
                <a:solidFill>
                  <a:schemeClr val="bg1"/>
                </a:solidFill>
              </a:rPr>
              <a:t>یکی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نمونههای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جنگ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سایبری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مدرن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شمار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میرود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C5A21B6-B0B0-30C9-26F1-0AE971324D67}"/>
              </a:ext>
            </a:extLst>
          </p:cNvPr>
          <p:cNvSpPr/>
          <p:nvPr/>
        </p:nvSpPr>
        <p:spPr>
          <a:xfrm>
            <a:off x="12327467" y="7399867"/>
            <a:ext cx="2302933" cy="829733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FB1A896-2170-AFD5-2B27-BBDDF7A7BA5F}"/>
              </a:ext>
            </a:extLst>
          </p:cNvPr>
          <p:cNvSpPr txBox="1"/>
          <p:nvPr/>
        </p:nvSpPr>
        <p:spPr>
          <a:xfrm>
            <a:off x="3657600" y="0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WannaCry Ransomware (2017)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DDB6BF-4834-E4D6-B1DD-A9512774A005}"/>
              </a:ext>
            </a:extLst>
          </p:cNvPr>
          <p:cNvSpPr txBox="1"/>
          <p:nvPr/>
        </p:nvSpPr>
        <p:spPr>
          <a:xfrm>
            <a:off x="7315200" y="476197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 err="1">
                <a:solidFill>
                  <a:schemeClr val="bg1"/>
                </a:solidFill>
              </a:rPr>
              <a:t>سازنده</a:t>
            </a:r>
            <a:r>
              <a:rPr lang="en-US" sz="2400" b="1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احتمالاً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گروههای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مرتبط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با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کره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شمالی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F362FC-9024-D8A5-FBC6-888993F91488}"/>
              </a:ext>
            </a:extLst>
          </p:cNvPr>
          <p:cNvSpPr txBox="1"/>
          <p:nvPr/>
        </p:nvSpPr>
        <p:spPr>
          <a:xfrm>
            <a:off x="0" y="1121601"/>
            <a:ext cx="14681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باج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افزار</a:t>
            </a:r>
            <a:r>
              <a:rPr lang="en-US" sz="2400" dirty="0">
                <a:solidFill>
                  <a:schemeClr val="bg1"/>
                </a:solidFill>
              </a:rPr>
              <a:t> WannaCry 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بزرگترین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حملات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باج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افزاری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جهان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بود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اطلاعات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سیستم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رمزگذاری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کاربران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دسترسی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اطلاعاتشان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باج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طلب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آسیب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پذیری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سیستم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عامل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ویندوز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استفاده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میلیون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دستگاه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آلوده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D34231-D2DB-4BFB-75FD-635D77C6496E}"/>
              </a:ext>
            </a:extLst>
          </p:cNvPr>
          <p:cNvSpPr txBox="1"/>
          <p:nvPr/>
        </p:nvSpPr>
        <p:spPr>
          <a:xfrm>
            <a:off x="3619500" y="2770201"/>
            <a:ext cx="7391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</a:rPr>
              <a:t>Emotet</a:t>
            </a:r>
            <a:r>
              <a:rPr lang="en-US" sz="2400" b="1" dirty="0">
                <a:solidFill>
                  <a:schemeClr val="bg1"/>
                </a:solidFill>
              </a:rPr>
              <a:t> (</a:t>
            </a:r>
            <a:r>
              <a:rPr lang="en-US" sz="2400" b="1" dirty="0" err="1">
                <a:solidFill>
                  <a:schemeClr val="bg1"/>
                </a:solidFill>
              </a:rPr>
              <a:t>جدیدتر</a:t>
            </a:r>
            <a:r>
              <a:rPr lang="en-US" sz="2400" b="1" dirty="0">
                <a:solidFill>
                  <a:schemeClr val="bg1"/>
                </a:solidFill>
              </a:rPr>
              <a:t>، 2020)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E856A03-15AB-391B-309A-B9240C7A4E25}"/>
              </a:ext>
            </a:extLst>
          </p:cNvPr>
          <p:cNvSpPr txBox="1"/>
          <p:nvPr/>
        </p:nvSpPr>
        <p:spPr>
          <a:xfrm>
            <a:off x="7239000" y="3229465"/>
            <a:ext cx="7391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 err="1">
                <a:solidFill>
                  <a:schemeClr val="bg1"/>
                </a:solidFill>
              </a:rPr>
              <a:t>سازنده</a:t>
            </a:r>
            <a:r>
              <a:rPr lang="en-US" sz="2400" b="1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احتمالاً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گروههای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هکری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اروپای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شرقی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296285-C17E-9478-0B95-CFDDFF98AC70}"/>
              </a:ext>
            </a:extLst>
          </p:cNvPr>
          <p:cNvSpPr txBox="1"/>
          <p:nvPr/>
        </p:nvSpPr>
        <p:spPr>
          <a:xfrm>
            <a:off x="0" y="3691130"/>
            <a:ext cx="14630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Emotet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تروجان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بانکی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اطلاعات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بانکی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کاربران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سرقت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کرده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پخش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سایر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بدافزارها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مانند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باجافزار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کرمهای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رایانهای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استفاده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میشود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بدافزار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تکنیکهای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پیچیدهای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مخفی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ماندن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جلوگیری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شناسایی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استفاده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میکند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همچنان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سراسر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جهان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تهدید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بزرگی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محسوب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میشود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7D1D32-2844-1562-3643-B7EFFFBB4692}"/>
              </a:ext>
            </a:extLst>
          </p:cNvPr>
          <p:cNvSpPr txBox="1"/>
          <p:nvPr/>
        </p:nvSpPr>
        <p:spPr>
          <a:xfrm>
            <a:off x="3695700" y="5528270"/>
            <a:ext cx="7391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chemeClr val="bg1"/>
                </a:solidFill>
              </a:rPr>
              <a:t>REvil</a:t>
            </a:r>
            <a:r>
              <a:rPr lang="en-US" sz="2400" b="1" dirty="0">
                <a:solidFill>
                  <a:schemeClr val="bg1"/>
                </a:solidFill>
              </a:rPr>
              <a:t> (</a:t>
            </a:r>
            <a:r>
              <a:rPr lang="en-US" sz="2400" b="1" dirty="0" err="1">
                <a:solidFill>
                  <a:schemeClr val="bg1"/>
                </a:solidFill>
              </a:rPr>
              <a:t>جدیدتر</a:t>
            </a:r>
            <a:r>
              <a:rPr lang="en-US" sz="2400" b="1" dirty="0">
                <a:solidFill>
                  <a:schemeClr val="bg1"/>
                </a:solidFill>
              </a:rPr>
              <a:t>، 2021)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D99590-7C39-76F3-4474-EF60847130CF}"/>
              </a:ext>
            </a:extLst>
          </p:cNvPr>
          <p:cNvSpPr txBox="1"/>
          <p:nvPr/>
        </p:nvSpPr>
        <p:spPr>
          <a:xfrm>
            <a:off x="7289800" y="5963229"/>
            <a:ext cx="7391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سازنده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گروه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هکری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REvil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احتمالاً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مرتبط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روسیه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61B2C99-BB3E-76D3-97B5-CB4F00DCCA4C}"/>
              </a:ext>
            </a:extLst>
          </p:cNvPr>
          <p:cNvSpPr txBox="1"/>
          <p:nvPr/>
        </p:nvSpPr>
        <p:spPr>
          <a:xfrm>
            <a:off x="50800" y="6485299"/>
            <a:ext cx="14630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 err="1">
                <a:solidFill>
                  <a:schemeClr val="bg1"/>
                </a:solidFill>
              </a:rPr>
              <a:t>REvil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یکی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باجافزارهای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مخرب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جدید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حملات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گسترده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شرکتهای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بزرگ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سازمانهای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دولتی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استفاده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میشود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گروه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بازگرداندن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اطلاعات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شرکتها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مبالغ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هنگفتی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درخواست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میکند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REvil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هدف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کسب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درآمد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طریق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باجگیری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فعالیت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میکند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همچنان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تهدیدی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سطح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بینالمللی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تبدیل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شده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FF747C5-7988-8F66-98CD-EE9CB00ED1AF}"/>
              </a:ext>
            </a:extLst>
          </p:cNvPr>
          <p:cNvSpPr/>
          <p:nvPr/>
        </p:nvSpPr>
        <p:spPr>
          <a:xfrm>
            <a:off x="12649200" y="7721600"/>
            <a:ext cx="1981200" cy="508000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2899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B70F134-D12E-D235-E30D-059855216495}"/>
              </a:ext>
            </a:extLst>
          </p:cNvPr>
          <p:cNvSpPr txBox="1"/>
          <p:nvPr/>
        </p:nvSpPr>
        <p:spPr>
          <a:xfrm>
            <a:off x="7315200" y="2485860"/>
            <a:ext cx="731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 err="1">
                <a:solidFill>
                  <a:schemeClr val="bg1"/>
                </a:solidFill>
              </a:rPr>
              <a:t>سازندگان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بدافزارها</a:t>
            </a:r>
            <a:r>
              <a:rPr lang="en-US" sz="2400" b="1" dirty="0">
                <a:solidFill>
                  <a:schemeClr val="bg1"/>
                </a:solidFill>
              </a:rPr>
              <a:t>: </a:t>
            </a:r>
            <a:r>
              <a:rPr lang="en-US" sz="2400" b="1" dirty="0" err="1">
                <a:solidFill>
                  <a:schemeClr val="bg1"/>
                </a:solidFill>
              </a:rPr>
              <a:t>انگیزهها</a:t>
            </a:r>
            <a:r>
              <a:rPr lang="en-US" sz="2400" b="1" dirty="0">
                <a:solidFill>
                  <a:schemeClr val="bg1"/>
                </a:solidFill>
              </a:rPr>
              <a:t> و </a:t>
            </a:r>
            <a:r>
              <a:rPr lang="en-US" sz="2400" b="1" dirty="0" err="1">
                <a:solidFill>
                  <a:schemeClr val="bg1"/>
                </a:solidFill>
              </a:rPr>
              <a:t>منابع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DAFE838-2923-6D76-4175-20B791A7E70D}"/>
              </a:ext>
            </a:extLst>
          </p:cNvPr>
          <p:cNvSpPr txBox="1"/>
          <p:nvPr/>
        </p:nvSpPr>
        <p:spPr>
          <a:xfrm>
            <a:off x="50800" y="3004391"/>
            <a:ext cx="14630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بدافزارها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گاهی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توسط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هکرهای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منفرد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سرگرمی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رخ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کشیدن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مهارتهای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خود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طراحی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میشوند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اما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بیشتر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بدافزارهای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پیچیده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توسط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گروههای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حرفه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اهداف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اقتصادی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یا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سیاسی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ایجاد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میشوند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همچنین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دولت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ها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سازمان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برخی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موارد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بدافزارها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عنوان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ابزار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جاسوسی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جنگ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سایبری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استفاده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میکنند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اینترنت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تاریک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نیز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بستری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تبادل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فروش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ابزارهای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مخرب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فراهم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کرده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C66DD5-950E-1552-F142-8565FF989A9E}"/>
              </a:ext>
            </a:extLst>
          </p:cNvPr>
          <p:cNvSpPr txBox="1"/>
          <p:nvPr/>
        </p:nvSpPr>
        <p:spPr>
          <a:xfrm>
            <a:off x="101600" y="4780117"/>
            <a:ext cx="145796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sz="2400" b="1" dirty="0" err="1">
                <a:solidFill>
                  <a:schemeClr val="bg1"/>
                </a:solidFill>
              </a:rPr>
              <a:t>نتیجه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گیری</a:t>
            </a:r>
            <a:r>
              <a:rPr lang="fa-IR" sz="2400" b="1" dirty="0">
                <a:solidFill>
                  <a:schemeClr val="bg1"/>
                </a:solidFill>
              </a:rPr>
              <a:t> </a:t>
            </a:r>
          </a:p>
          <a:p>
            <a:pPr algn="r" rtl="1"/>
            <a:endParaRPr lang="fa-IR" sz="2400" b="1" dirty="0">
              <a:solidFill>
                <a:schemeClr val="bg1"/>
              </a:solidFill>
            </a:endParaRPr>
          </a:p>
          <a:p>
            <a:pPr algn="r" rtl="1"/>
            <a:r>
              <a:rPr lang="en-US" sz="2400" dirty="0" err="1">
                <a:solidFill>
                  <a:schemeClr val="bg1"/>
                </a:solidFill>
              </a:rPr>
              <a:t>بدافزارها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ویروس</a:t>
            </a:r>
            <a:r>
              <a:rPr lang="fa-IR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کامپیوتری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تهدیدی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جدی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امنیت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سایبری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حفظ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حریم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خصوصی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کاربران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هستند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برای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مقابله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تهدیدات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لازم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کاربران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آگاهی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دانش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خود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افزایش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داده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نرمافزارهای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امنیتی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استفاده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کنند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err="1">
                <a:solidFill>
                  <a:schemeClr val="bg1"/>
                </a:solidFill>
              </a:rPr>
              <a:t>همچنین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رعایت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نکات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امنیتی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آگاهی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تهدیدات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جدید</a:t>
            </a:r>
            <a:r>
              <a:rPr lang="en-US" sz="2400" dirty="0">
                <a:solidFill>
                  <a:schemeClr val="bg1"/>
                </a:solidFill>
              </a:rPr>
              <a:t>، </a:t>
            </a:r>
            <a:r>
              <a:rPr lang="en-US" sz="2400" dirty="0" err="1">
                <a:solidFill>
                  <a:schemeClr val="bg1"/>
                </a:solidFill>
              </a:rPr>
              <a:t>میتواند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محافظت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از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سیستمها</a:t>
            </a:r>
            <a:r>
              <a:rPr lang="en-US" sz="2400" dirty="0">
                <a:solidFill>
                  <a:schemeClr val="bg1"/>
                </a:solidFill>
              </a:rPr>
              <a:t> و </a:t>
            </a:r>
            <a:r>
              <a:rPr lang="en-US" sz="2400" dirty="0" err="1">
                <a:solidFill>
                  <a:schemeClr val="bg1"/>
                </a:solidFill>
              </a:rPr>
              <a:t>دادهها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در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برابر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حملات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کمک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کند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60DF5AE-54CE-4ECA-8E75-64D240D98FF7}"/>
              </a:ext>
            </a:extLst>
          </p:cNvPr>
          <p:cNvSpPr/>
          <p:nvPr/>
        </p:nvSpPr>
        <p:spPr>
          <a:xfrm>
            <a:off x="12649200" y="7721600"/>
            <a:ext cx="1981200" cy="508000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1614</Words>
  <Application>Microsoft Office PowerPoint</Application>
  <PresentationFormat>Custom</PresentationFormat>
  <Paragraphs>94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BK</cp:lastModifiedBy>
  <cp:revision>3</cp:revision>
  <dcterms:created xsi:type="dcterms:W3CDTF">2024-11-03T07:31:05Z</dcterms:created>
  <dcterms:modified xsi:type="dcterms:W3CDTF">2024-11-09T21:30:35Z</dcterms:modified>
</cp:coreProperties>
</file>